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60" r:id="rId4"/>
    <p:sldId id="264" r:id="rId5"/>
    <p:sldId id="261" r:id="rId6"/>
    <p:sldId id="262" r:id="rId7"/>
    <p:sldId id="263" r:id="rId8"/>
    <p:sldId id="258" r:id="rId9"/>
    <p:sldId id="259"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lock, Jason" initials="BJ" lastIdx="2" clrIdx="0">
    <p:extLst>
      <p:ext uri="{19B8F6BF-5375-455C-9EA6-DF929625EA0E}">
        <p15:presenceInfo xmlns:p15="http://schemas.microsoft.com/office/powerpoint/2012/main" userId="Block, Jaso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4171" autoAdjust="0"/>
  </p:normalViewPr>
  <p:slideViewPr>
    <p:cSldViewPr snapToGrid="0">
      <p:cViewPr varScale="1">
        <p:scale>
          <a:sx n="96" d="100"/>
          <a:sy n="96" d="100"/>
        </p:scale>
        <p:origin x="115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EAF04B-8367-4563-8F1D-FF37D0E6A227}" type="datetimeFigureOut">
              <a:rPr lang="en-US" smtClean="0"/>
              <a:t>12/15/2022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F008E0-DCCA-4B63-A6E0-5754F79AA5EC}" type="slidenum">
              <a:rPr lang="en-US" smtClean="0"/>
              <a:t>‹#›</a:t>
            </a:fld>
            <a:endParaRPr lang="en-US"/>
          </a:p>
        </p:txBody>
      </p:sp>
    </p:spTree>
    <p:extLst>
      <p:ext uri="{BB962C8B-B14F-4D97-AF65-F5344CB8AC3E}">
        <p14:creationId xmlns:p14="http://schemas.microsoft.com/office/powerpoint/2010/main" val="646194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Templates </a:t>
            </a:r>
            <a:r>
              <a:rPr lang="en-US" dirty="0"/>
              <a:t>– might have some boilerplate for the department that can share</a:t>
            </a:r>
          </a:p>
        </p:txBody>
      </p:sp>
      <p:sp>
        <p:nvSpPr>
          <p:cNvPr id="4" name="Slide Number Placeholder 3"/>
          <p:cNvSpPr>
            <a:spLocks noGrp="1"/>
          </p:cNvSpPr>
          <p:nvPr>
            <p:ph type="sldNum" sz="quarter" idx="5"/>
          </p:nvPr>
        </p:nvSpPr>
        <p:spPr/>
        <p:txBody>
          <a:bodyPr/>
          <a:lstStyle/>
          <a:p>
            <a:fld id="{E4F008E0-DCCA-4B63-A6E0-5754F79AA5EC}" type="slidenum">
              <a:rPr lang="en-US" smtClean="0"/>
              <a:t>5</a:t>
            </a:fld>
            <a:endParaRPr lang="en-US"/>
          </a:p>
        </p:txBody>
      </p:sp>
    </p:spTree>
    <p:extLst>
      <p:ext uri="{BB962C8B-B14F-4D97-AF65-F5344CB8AC3E}">
        <p14:creationId xmlns:p14="http://schemas.microsoft.com/office/powerpoint/2010/main" val="42680189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4F008E0-DCCA-4B63-A6E0-5754F79AA5EC}" type="slidenum">
              <a:rPr lang="en-US" smtClean="0"/>
              <a:t>7</a:t>
            </a:fld>
            <a:endParaRPr lang="en-US"/>
          </a:p>
        </p:txBody>
      </p:sp>
    </p:spTree>
    <p:extLst>
      <p:ext uri="{BB962C8B-B14F-4D97-AF65-F5344CB8AC3E}">
        <p14:creationId xmlns:p14="http://schemas.microsoft.com/office/powerpoint/2010/main" val="4202983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2AA88-1A52-47CD-AEFE-7617CC32A7F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1F892B7-0C02-4471-8098-0B8A9406241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3461EF0-4F74-4ECA-88C1-FF21353239FF}"/>
              </a:ext>
            </a:extLst>
          </p:cNvPr>
          <p:cNvSpPr>
            <a:spLocks noGrp="1"/>
          </p:cNvSpPr>
          <p:nvPr>
            <p:ph type="dt" sz="half" idx="10"/>
          </p:nvPr>
        </p:nvSpPr>
        <p:spPr/>
        <p:txBody>
          <a:bodyPr/>
          <a:lstStyle/>
          <a:p>
            <a:fld id="{0868E8D6-DE54-42B4-89A7-C396DF3F0210}" type="datetimeFigureOut">
              <a:rPr lang="en-US" smtClean="0"/>
              <a:t>12/15/2022</a:t>
            </a:fld>
            <a:endParaRPr lang="en-US"/>
          </a:p>
        </p:txBody>
      </p:sp>
      <p:sp>
        <p:nvSpPr>
          <p:cNvPr id="5" name="Footer Placeholder 4">
            <a:extLst>
              <a:ext uri="{FF2B5EF4-FFF2-40B4-BE49-F238E27FC236}">
                <a16:creationId xmlns:a16="http://schemas.microsoft.com/office/drawing/2014/main" id="{51087E1D-9932-4BD2-94D8-10FDBFDCEA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EE0343-6719-4D7B-B153-6BC36A0109D4}"/>
              </a:ext>
            </a:extLst>
          </p:cNvPr>
          <p:cNvSpPr>
            <a:spLocks noGrp="1"/>
          </p:cNvSpPr>
          <p:nvPr>
            <p:ph type="sldNum" sz="quarter" idx="12"/>
          </p:nvPr>
        </p:nvSpPr>
        <p:spPr/>
        <p:txBody>
          <a:bodyPr/>
          <a:lstStyle/>
          <a:p>
            <a:fld id="{1442053B-8C54-4AEB-8721-67785F8AA496}" type="slidenum">
              <a:rPr lang="en-US" smtClean="0"/>
              <a:t>‹#›</a:t>
            </a:fld>
            <a:endParaRPr lang="en-US"/>
          </a:p>
        </p:txBody>
      </p:sp>
    </p:spTree>
    <p:extLst>
      <p:ext uri="{BB962C8B-B14F-4D97-AF65-F5344CB8AC3E}">
        <p14:creationId xmlns:p14="http://schemas.microsoft.com/office/powerpoint/2010/main" val="457126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6A8F6-657D-4B8C-A294-B79938781EE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571B049-F7DD-468F-8C54-331539E1D92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6D2038-CCFC-468D-8814-630DFA2D2449}"/>
              </a:ext>
            </a:extLst>
          </p:cNvPr>
          <p:cNvSpPr>
            <a:spLocks noGrp="1"/>
          </p:cNvSpPr>
          <p:nvPr>
            <p:ph type="dt" sz="half" idx="10"/>
          </p:nvPr>
        </p:nvSpPr>
        <p:spPr/>
        <p:txBody>
          <a:bodyPr/>
          <a:lstStyle/>
          <a:p>
            <a:fld id="{0868E8D6-DE54-42B4-89A7-C396DF3F0210}" type="datetimeFigureOut">
              <a:rPr lang="en-US" smtClean="0"/>
              <a:t>12/15/2022</a:t>
            </a:fld>
            <a:endParaRPr lang="en-US"/>
          </a:p>
        </p:txBody>
      </p:sp>
      <p:sp>
        <p:nvSpPr>
          <p:cNvPr id="5" name="Footer Placeholder 4">
            <a:extLst>
              <a:ext uri="{FF2B5EF4-FFF2-40B4-BE49-F238E27FC236}">
                <a16:creationId xmlns:a16="http://schemas.microsoft.com/office/drawing/2014/main" id="{5131253C-3ED6-4D46-86F7-29F47AA685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CEF8C0-A69E-4255-A76D-C586AFFE4EFB}"/>
              </a:ext>
            </a:extLst>
          </p:cNvPr>
          <p:cNvSpPr>
            <a:spLocks noGrp="1"/>
          </p:cNvSpPr>
          <p:nvPr>
            <p:ph type="sldNum" sz="quarter" idx="12"/>
          </p:nvPr>
        </p:nvSpPr>
        <p:spPr/>
        <p:txBody>
          <a:bodyPr/>
          <a:lstStyle/>
          <a:p>
            <a:fld id="{1442053B-8C54-4AEB-8721-67785F8AA496}" type="slidenum">
              <a:rPr lang="en-US" smtClean="0"/>
              <a:t>‹#›</a:t>
            </a:fld>
            <a:endParaRPr lang="en-US"/>
          </a:p>
        </p:txBody>
      </p:sp>
    </p:spTree>
    <p:extLst>
      <p:ext uri="{BB962C8B-B14F-4D97-AF65-F5344CB8AC3E}">
        <p14:creationId xmlns:p14="http://schemas.microsoft.com/office/powerpoint/2010/main" val="243451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892B32C-5050-4E0F-9037-3EA08836512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DD29016-E86E-48BD-9C03-5008882FDCC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243BE3-55C5-4F44-BDA8-E1399EEA2183}"/>
              </a:ext>
            </a:extLst>
          </p:cNvPr>
          <p:cNvSpPr>
            <a:spLocks noGrp="1"/>
          </p:cNvSpPr>
          <p:nvPr>
            <p:ph type="dt" sz="half" idx="10"/>
          </p:nvPr>
        </p:nvSpPr>
        <p:spPr/>
        <p:txBody>
          <a:bodyPr/>
          <a:lstStyle/>
          <a:p>
            <a:fld id="{0868E8D6-DE54-42B4-89A7-C396DF3F0210}" type="datetimeFigureOut">
              <a:rPr lang="en-US" smtClean="0"/>
              <a:t>12/15/2022</a:t>
            </a:fld>
            <a:endParaRPr lang="en-US"/>
          </a:p>
        </p:txBody>
      </p:sp>
      <p:sp>
        <p:nvSpPr>
          <p:cNvPr id="5" name="Footer Placeholder 4">
            <a:extLst>
              <a:ext uri="{FF2B5EF4-FFF2-40B4-BE49-F238E27FC236}">
                <a16:creationId xmlns:a16="http://schemas.microsoft.com/office/drawing/2014/main" id="{94D570B3-83BE-49C6-B20A-8E0DCAFB5A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579E6C-60F3-4980-B334-A12E1AE862C7}"/>
              </a:ext>
            </a:extLst>
          </p:cNvPr>
          <p:cNvSpPr>
            <a:spLocks noGrp="1"/>
          </p:cNvSpPr>
          <p:nvPr>
            <p:ph type="sldNum" sz="quarter" idx="12"/>
          </p:nvPr>
        </p:nvSpPr>
        <p:spPr/>
        <p:txBody>
          <a:bodyPr/>
          <a:lstStyle/>
          <a:p>
            <a:fld id="{1442053B-8C54-4AEB-8721-67785F8AA496}" type="slidenum">
              <a:rPr lang="en-US" smtClean="0"/>
              <a:t>‹#›</a:t>
            </a:fld>
            <a:endParaRPr lang="en-US"/>
          </a:p>
        </p:txBody>
      </p:sp>
    </p:spTree>
    <p:extLst>
      <p:ext uri="{BB962C8B-B14F-4D97-AF65-F5344CB8AC3E}">
        <p14:creationId xmlns:p14="http://schemas.microsoft.com/office/powerpoint/2010/main" val="153405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C88D6-A695-4191-B813-6E35DE9F2B1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82F23BB-8B34-4E44-B8DA-98338B2B67C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264DE4-49B4-46CC-88BD-B067ED0D05D1}"/>
              </a:ext>
            </a:extLst>
          </p:cNvPr>
          <p:cNvSpPr>
            <a:spLocks noGrp="1"/>
          </p:cNvSpPr>
          <p:nvPr>
            <p:ph type="dt" sz="half" idx="10"/>
          </p:nvPr>
        </p:nvSpPr>
        <p:spPr/>
        <p:txBody>
          <a:bodyPr/>
          <a:lstStyle/>
          <a:p>
            <a:fld id="{0868E8D6-DE54-42B4-89A7-C396DF3F0210}" type="datetimeFigureOut">
              <a:rPr lang="en-US" smtClean="0"/>
              <a:t>12/15/2022</a:t>
            </a:fld>
            <a:endParaRPr lang="en-US"/>
          </a:p>
        </p:txBody>
      </p:sp>
      <p:sp>
        <p:nvSpPr>
          <p:cNvPr id="5" name="Footer Placeholder 4">
            <a:extLst>
              <a:ext uri="{FF2B5EF4-FFF2-40B4-BE49-F238E27FC236}">
                <a16:creationId xmlns:a16="http://schemas.microsoft.com/office/drawing/2014/main" id="{63DBA51F-171A-4E65-9FBE-ED9C526DBB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69357C-F8FA-4C7D-992F-742CDFB1877C}"/>
              </a:ext>
            </a:extLst>
          </p:cNvPr>
          <p:cNvSpPr>
            <a:spLocks noGrp="1"/>
          </p:cNvSpPr>
          <p:nvPr>
            <p:ph type="sldNum" sz="quarter" idx="12"/>
          </p:nvPr>
        </p:nvSpPr>
        <p:spPr/>
        <p:txBody>
          <a:bodyPr/>
          <a:lstStyle/>
          <a:p>
            <a:fld id="{1442053B-8C54-4AEB-8721-67785F8AA496}" type="slidenum">
              <a:rPr lang="en-US" smtClean="0"/>
              <a:t>‹#›</a:t>
            </a:fld>
            <a:endParaRPr lang="en-US"/>
          </a:p>
        </p:txBody>
      </p:sp>
    </p:spTree>
    <p:extLst>
      <p:ext uri="{BB962C8B-B14F-4D97-AF65-F5344CB8AC3E}">
        <p14:creationId xmlns:p14="http://schemas.microsoft.com/office/powerpoint/2010/main" val="679764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88C30-FEBA-4845-B9FD-57114E84EDD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67FBCA6-2797-4A2C-959B-72F5E7D5578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0F976EF-C488-4F3E-9F90-FACFD43AC38F}"/>
              </a:ext>
            </a:extLst>
          </p:cNvPr>
          <p:cNvSpPr>
            <a:spLocks noGrp="1"/>
          </p:cNvSpPr>
          <p:nvPr>
            <p:ph type="dt" sz="half" idx="10"/>
          </p:nvPr>
        </p:nvSpPr>
        <p:spPr/>
        <p:txBody>
          <a:bodyPr/>
          <a:lstStyle/>
          <a:p>
            <a:fld id="{0868E8D6-DE54-42B4-89A7-C396DF3F0210}" type="datetimeFigureOut">
              <a:rPr lang="en-US" smtClean="0"/>
              <a:t>12/15/2022</a:t>
            </a:fld>
            <a:endParaRPr lang="en-US"/>
          </a:p>
        </p:txBody>
      </p:sp>
      <p:sp>
        <p:nvSpPr>
          <p:cNvPr id="5" name="Footer Placeholder 4">
            <a:extLst>
              <a:ext uri="{FF2B5EF4-FFF2-40B4-BE49-F238E27FC236}">
                <a16:creationId xmlns:a16="http://schemas.microsoft.com/office/drawing/2014/main" id="{14B8B78C-7B54-4748-820B-1913DA24C3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1B8155-62F3-4389-86A0-9FB5C806ABA4}"/>
              </a:ext>
            </a:extLst>
          </p:cNvPr>
          <p:cNvSpPr>
            <a:spLocks noGrp="1"/>
          </p:cNvSpPr>
          <p:nvPr>
            <p:ph type="sldNum" sz="quarter" idx="12"/>
          </p:nvPr>
        </p:nvSpPr>
        <p:spPr/>
        <p:txBody>
          <a:bodyPr/>
          <a:lstStyle/>
          <a:p>
            <a:fld id="{1442053B-8C54-4AEB-8721-67785F8AA496}" type="slidenum">
              <a:rPr lang="en-US" smtClean="0"/>
              <a:t>‹#›</a:t>
            </a:fld>
            <a:endParaRPr lang="en-US"/>
          </a:p>
        </p:txBody>
      </p:sp>
    </p:spTree>
    <p:extLst>
      <p:ext uri="{BB962C8B-B14F-4D97-AF65-F5344CB8AC3E}">
        <p14:creationId xmlns:p14="http://schemas.microsoft.com/office/powerpoint/2010/main" val="2315601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4A331-B14F-4B62-A987-8061F0CC1AC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D6F47B4-CBA8-4598-80D3-6048BBAA0C4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F29DF49-6B30-49D4-B076-24BBB23C21B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B0F540F-AC49-4CE5-896B-064C72264C2A}"/>
              </a:ext>
            </a:extLst>
          </p:cNvPr>
          <p:cNvSpPr>
            <a:spLocks noGrp="1"/>
          </p:cNvSpPr>
          <p:nvPr>
            <p:ph type="dt" sz="half" idx="10"/>
          </p:nvPr>
        </p:nvSpPr>
        <p:spPr/>
        <p:txBody>
          <a:bodyPr/>
          <a:lstStyle/>
          <a:p>
            <a:fld id="{0868E8D6-DE54-42B4-89A7-C396DF3F0210}" type="datetimeFigureOut">
              <a:rPr lang="en-US" smtClean="0"/>
              <a:t>12/15/2022</a:t>
            </a:fld>
            <a:endParaRPr lang="en-US"/>
          </a:p>
        </p:txBody>
      </p:sp>
      <p:sp>
        <p:nvSpPr>
          <p:cNvPr id="6" name="Footer Placeholder 5">
            <a:extLst>
              <a:ext uri="{FF2B5EF4-FFF2-40B4-BE49-F238E27FC236}">
                <a16:creationId xmlns:a16="http://schemas.microsoft.com/office/drawing/2014/main" id="{F0091D0B-95B2-4F76-9915-045ED1310D1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386506-0AD0-467F-A686-B13B3955C43F}"/>
              </a:ext>
            </a:extLst>
          </p:cNvPr>
          <p:cNvSpPr>
            <a:spLocks noGrp="1"/>
          </p:cNvSpPr>
          <p:nvPr>
            <p:ph type="sldNum" sz="quarter" idx="12"/>
          </p:nvPr>
        </p:nvSpPr>
        <p:spPr/>
        <p:txBody>
          <a:bodyPr/>
          <a:lstStyle/>
          <a:p>
            <a:fld id="{1442053B-8C54-4AEB-8721-67785F8AA496}" type="slidenum">
              <a:rPr lang="en-US" smtClean="0"/>
              <a:t>‹#›</a:t>
            </a:fld>
            <a:endParaRPr lang="en-US"/>
          </a:p>
        </p:txBody>
      </p:sp>
    </p:spTree>
    <p:extLst>
      <p:ext uri="{BB962C8B-B14F-4D97-AF65-F5344CB8AC3E}">
        <p14:creationId xmlns:p14="http://schemas.microsoft.com/office/powerpoint/2010/main" val="2074208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99124F-DA8B-4D6C-A7FD-76A86C08F64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04DD03F-01E8-48AD-967E-1A4EA1A2225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FD506BB-CAA7-4D7B-915C-971C68F57A8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6786C60-862B-403E-9EFF-F8E03547F11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F2CC626-1D20-458F-8A89-54EDB5EEA6E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23D2D66-ECC9-4298-B3EE-EAADF00217A1}"/>
              </a:ext>
            </a:extLst>
          </p:cNvPr>
          <p:cNvSpPr>
            <a:spLocks noGrp="1"/>
          </p:cNvSpPr>
          <p:nvPr>
            <p:ph type="dt" sz="half" idx="10"/>
          </p:nvPr>
        </p:nvSpPr>
        <p:spPr/>
        <p:txBody>
          <a:bodyPr/>
          <a:lstStyle/>
          <a:p>
            <a:fld id="{0868E8D6-DE54-42B4-89A7-C396DF3F0210}" type="datetimeFigureOut">
              <a:rPr lang="en-US" smtClean="0"/>
              <a:t>12/15/2022</a:t>
            </a:fld>
            <a:endParaRPr lang="en-US"/>
          </a:p>
        </p:txBody>
      </p:sp>
      <p:sp>
        <p:nvSpPr>
          <p:cNvPr id="8" name="Footer Placeholder 7">
            <a:extLst>
              <a:ext uri="{FF2B5EF4-FFF2-40B4-BE49-F238E27FC236}">
                <a16:creationId xmlns:a16="http://schemas.microsoft.com/office/drawing/2014/main" id="{2AD93633-8C6E-4DC6-BF6C-6145EB034F8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FF49076-BD0F-4742-A564-83BD47B8A22B}"/>
              </a:ext>
            </a:extLst>
          </p:cNvPr>
          <p:cNvSpPr>
            <a:spLocks noGrp="1"/>
          </p:cNvSpPr>
          <p:nvPr>
            <p:ph type="sldNum" sz="quarter" idx="12"/>
          </p:nvPr>
        </p:nvSpPr>
        <p:spPr/>
        <p:txBody>
          <a:bodyPr/>
          <a:lstStyle/>
          <a:p>
            <a:fld id="{1442053B-8C54-4AEB-8721-67785F8AA496}" type="slidenum">
              <a:rPr lang="en-US" smtClean="0"/>
              <a:t>‹#›</a:t>
            </a:fld>
            <a:endParaRPr lang="en-US"/>
          </a:p>
        </p:txBody>
      </p:sp>
    </p:spTree>
    <p:extLst>
      <p:ext uri="{BB962C8B-B14F-4D97-AF65-F5344CB8AC3E}">
        <p14:creationId xmlns:p14="http://schemas.microsoft.com/office/powerpoint/2010/main" val="15382699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9F6CE2-9ED0-46E9-A1D3-2DB0E867DDA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3B0254D-77CD-450B-BB3C-567EEB27F28C}"/>
              </a:ext>
            </a:extLst>
          </p:cNvPr>
          <p:cNvSpPr>
            <a:spLocks noGrp="1"/>
          </p:cNvSpPr>
          <p:nvPr>
            <p:ph type="dt" sz="half" idx="10"/>
          </p:nvPr>
        </p:nvSpPr>
        <p:spPr/>
        <p:txBody>
          <a:bodyPr/>
          <a:lstStyle/>
          <a:p>
            <a:fld id="{0868E8D6-DE54-42B4-89A7-C396DF3F0210}" type="datetimeFigureOut">
              <a:rPr lang="en-US" smtClean="0"/>
              <a:t>12/15/2022</a:t>
            </a:fld>
            <a:endParaRPr lang="en-US"/>
          </a:p>
        </p:txBody>
      </p:sp>
      <p:sp>
        <p:nvSpPr>
          <p:cNvPr id="4" name="Footer Placeholder 3">
            <a:extLst>
              <a:ext uri="{FF2B5EF4-FFF2-40B4-BE49-F238E27FC236}">
                <a16:creationId xmlns:a16="http://schemas.microsoft.com/office/drawing/2014/main" id="{D374CB05-94AB-4A8B-B489-8E28E236D4C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8BAB407-CBD3-405A-A911-097793987D15}"/>
              </a:ext>
            </a:extLst>
          </p:cNvPr>
          <p:cNvSpPr>
            <a:spLocks noGrp="1"/>
          </p:cNvSpPr>
          <p:nvPr>
            <p:ph type="sldNum" sz="quarter" idx="12"/>
          </p:nvPr>
        </p:nvSpPr>
        <p:spPr/>
        <p:txBody>
          <a:bodyPr/>
          <a:lstStyle/>
          <a:p>
            <a:fld id="{1442053B-8C54-4AEB-8721-67785F8AA496}" type="slidenum">
              <a:rPr lang="en-US" smtClean="0"/>
              <a:t>‹#›</a:t>
            </a:fld>
            <a:endParaRPr lang="en-US"/>
          </a:p>
        </p:txBody>
      </p:sp>
    </p:spTree>
    <p:extLst>
      <p:ext uri="{BB962C8B-B14F-4D97-AF65-F5344CB8AC3E}">
        <p14:creationId xmlns:p14="http://schemas.microsoft.com/office/powerpoint/2010/main" val="3706598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8D82260-E918-49D4-ABBE-6C4F57C2B9F2}"/>
              </a:ext>
            </a:extLst>
          </p:cNvPr>
          <p:cNvSpPr>
            <a:spLocks noGrp="1"/>
          </p:cNvSpPr>
          <p:nvPr>
            <p:ph type="dt" sz="half" idx="10"/>
          </p:nvPr>
        </p:nvSpPr>
        <p:spPr/>
        <p:txBody>
          <a:bodyPr/>
          <a:lstStyle/>
          <a:p>
            <a:fld id="{0868E8D6-DE54-42B4-89A7-C396DF3F0210}" type="datetimeFigureOut">
              <a:rPr lang="en-US" smtClean="0"/>
              <a:t>12/15/2022</a:t>
            </a:fld>
            <a:endParaRPr lang="en-US"/>
          </a:p>
        </p:txBody>
      </p:sp>
      <p:sp>
        <p:nvSpPr>
          <p:cNvPr id="3" name="Footer Placeholder 2">
            <a:extLst>
              <a:ext uri="{FF2B5EF4-FFF2-40B4-BE49-F238E27FC236}">
                <a16:creationId xmlns:a16="http://schemas.microsoft.com/office/drawing/2014/main" id="{5819D2DC-E3A1-42C0-BEF0-CA62DA50614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8AC3F61-EB7F-4766-ADBA-C63336941C71}"/>
              </a:ext>
            </a:extLst>
          </p:cNvPr>
          <p:cNvSpPr>
            <a:spLocks noGrp="1"/>
          </p:cNvSpPr>
          <p:nvPr>
            <p:ph type="sldNum" sz="quarter" idx="12"/>
          </p:nvPr>
        </p:nvSpPr>
        <p:spPr/>
        <p:txBody>
          <a:bodyPr/>
          <a:lstStyle/>
          <a:p>
            <a:fld id="{1442053B-8C54-4AEB-8721-67785F8AA496}" type="slidenum">
              <a:rPr lang="en-US" smtClean="0"/>
              <a:t>‹#›</a:t>
            </a:fld>
            <a:endParaRPr lang="en-US"/>
          </a:p>
        </p:txBody>
      </p:sp>
    </p:spTree>
    <p:extLst>
      <p:ext uri="{BB962C8B-B14F-4D97-AF65-F5344CB8AC3E}">
        <p14:creationId xmlns:p14="http://schemas.microsoft.com/office/powerpoint/2010/main" val="3361597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21431-5C5C-4302-A188-99D58E85EBB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C666952-DC92-410E-B932-66E5E0F2C06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E67003F-193C-4527-A0E4-0E9F89152C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96106EF-E0F5-4127-AC72-8A4C1684DBDB}"/>
              </a:ext>
            </a:extLst>
          </p:cNvPr>
          <p:cNvSpPr>
            <a:spLocks noGrp="1"/>
          </p:cNvSpPr>
          <p:nvPr>
            <p:ph type="dt" sz="half" idx="10"/>
          </p:nvPr>
        </p:nvSpPr>
        <p:spPr/>
        <p:txBody>
          <a:bodyPr/>
          <a:lstStyle/>
          <a:p>
            <a:fld id="{0868E8D6-DE54-42B4-89A7-C396DF3F0210}" type="datetimeFigureOut">
              <a:rPr lang="en-US" smtClean="0"/>
              <a:t>12/15/2022</a:t>
            </a:fld>
            <a:endParaRPr lang="en-US"/>
          </a:p>
        </p:txBody>
      </p:sp>
      <p:sp>
        <p:nvSpPr>
          <p:cNvPr id="6" name="Footer Placeholder 5">
            <a:extLst>
              <a:ext uri="{FF2B5EF4-FFF2-40B4-BE49-F238E27FC236}">
                <a16:creationId xmlns:a16="http://schemas.microsoft.com/office/drawing/2014/main" id="{CF27442F-84DB-4244-9BFC-DE1A74FF97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661B605-7EAB-4178-84B1-0F9720013046}"/>
              </a:ext>
            </a:extLst>
          </p:cNvPr>
          <p:cNvSpPr>
            <a:spLocks noGrp="1"/>
          </p:cNvSpPr>
          <p:nvPr>
            <p:ph type="sldNum" sz="quarter" idx="12"/>
          </p:nvPr>
        </p:nvSpPr>
        <p:spPr/>
        <p:txBody>
          <a:bodyPr/>
          <a:lstStyle/>
          <a:p>
            <a:fld id="{1442053B-8C54-4AEB-8721-67785F8AA496}" type="slidenum">
              <a:rPr lang="en-US" smtClean="0"/>
              <a:t>‹#›</a:t>
            </a:fld>
            <a:endParaRPr lang="en-US"/>
          </a:p>
        </p:txBody>
      </p:sp>
    </p:spTree>
    <p:extLst>
      <p:ext uri="{BB962C8B-B14F-4D97-AF65-F5344CB8AC3E}">
        <p14:creationId xmlns:p14="http://schemas.microsoft.com/office/powerpoint/2010/main" val="1641110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D0A9E-761A-4A56-91B9-497A48C1D4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1398D47-477B-401E-9437-43B6F4ACADD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F5700D4-4E14-46BB-B146-57262F168B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9114A23-B07E-4612-8F83-FD344A391A55}"/>
              </a:ext>
            </a:extLst>
          </p:cNvPr>
          <p:cNvSpPr>
            <a:spLocks noGrp="1"/>
          </p:cNvSpPr>
          <p:nvPr>
            <p:ph type="dt" sz="half" idx="10"/>
          </p:nvPr>
        </p:nvSpPr>
        <p:spPr/>
        <p:txBody>
          <a:bodyPr/>
          <a:lstStyle/>
          <a:p>
            <a:fld id="{0868E8D6-DE54-42B4-89A7-C396DF3F0210}" type="datetimeFigureOut">
              <a:rPr lang="en-US" smtClean="0"/>
              <a:t>12/15/2022</a:t>
            </a:fld>
            <a:endParaRPr lang="en-US"/>
          </a:p>
        </p:txBody>
      </p:sp>
      <p:sp>
        <p:nvSpPr>
          <p:cNvPr id="6" name="Footer Placeholder 5">
            <a:extLst>
              <a:ext uri="{FF2B5EF4-FFF2-40B4-BE49-F238E27FC236}">
                <a16:creationId xmlns:a16="http://schemas.microsoft.com/office/drawing/2014/main" id="{FE45BB4D-B0D1-423E-B309-8DC62BB8D1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F2118A5-570A-4078-9237-190DED090F64}"/>
              </a:ext>
            </a:extLst>
          </p:cNvPr>
          <p:cNvSpPr>
            <a:spLocks noGrp="1"/>
          </p:cNvSpPr>
          <p:nvPr>
            <p:ph type="sldNum" sz="quarter" idx="12"/>
          </p:nvPr>
        </p:nvSpPr>
        <p:spPr/>
        <p:txBody>
          <a:bodyPr/>
          <a:lstStyle/>
          <a:p>
            <a:fld id="{1442053B-8C54-4AEB-8721-67785F8AA496}" type="slidenum">
              <a:rPr lang="en-US" smtClean="0"/>
              <a:t>‹#›</a:t>
            </a:fld>
            <a:endParaRPr lang="en-US"/>
          </a:p>
        </p:txBody>
      </p:sp>
    </p:spTree>
    <p:extLst>
      <p:ext uri="{BB962C8B-B14F-4D97-AF65-F5344CB8AC3E}">
        <p14:creationId xmlns:p14="http://schemas.microsoft.com/office/powerpoint/2010/main" val="786752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560A36B-82A0-4AF6-AA9F-A7F353BBFE0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E88E8C4-29FD-4405-8FB8-B4623A8625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4C1724-2AA8-45C6-80B5-229E4A1835E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68E8D6-DE54-42B4-89A7-C396DF3F0210}" type="datetimeFigureOut">
              <a:rPr lang="en-US" smtClean="0"/>
              <a:t>12/15/2022</a:t>
            </a:fld>
            <a:endParaRPr lang="en-US"/>
          </a:p>
        </p:txBody>
      </p:sp>
      <p:sp>
        <p:nvSpPr>
          <p:cNvPr id="5" name="Footer Placeholder 4">
            <a:extLst>
              <a:ext uri="{FF2B5EF4-FFF2-40B4-BE49-F238E27FC236}">
                <a16:creationId xmlns:a16="http://schemas.microsoft.com/office/drawing/2014/main" id="{4ADC3759-817A-455D-8F57-CF3B2D44F57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6E43ABC-3447-4A4A-90DD-E28C6FB031C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42053B-8C54-4AEB-8721-67785F8AA496}" type="slidenum">
              <a:rPr lang="en-US" smtClean="0"/>
              <a:t>‹#›</a:t>
            </a:fld>
            <a:endParaRPr lang="en-US"/>
          </a:p>
        </p:txBody>
      </p:sp>
    </p:spTree>
    <p:extLst>
      <p:ext uri="{BB962C8B-B14F-4D97-AF65-F5344CB8AC3E}">
        <p14:creationId xmlns:p14="http://schemas.microsoft.com/office/powerpoint/2010/main" val="18899777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hcsra.sph.harvard.edu/data-management-and-sharing-dms" TargetMode="External"/><Relationship Id="rId2" Type="http://schemas.openxmlformats.org/officeDocument/2006/relationships/hyperlink" Target="https://grants.nih.gov/grants/guide/notice-files/NOT-OD-21-013.html" TargetMode="External"/><Relationship Id="rId1" Type="http://schemas.openxmlformats.org/officeDocument/2006/relationships/slideLayout" Target="../slideLayouts/slideLayout2.xml"/><Relationship Id="rId6" Type="http://schemas.openxmlformats.org/officeDocument/2006/relationships/hyperlink" Target="https://www.nlm.nih.gov/NIHbmic/generalist_repositories.html" TargetMode="External"/><Relationship Id="rId5" Type="http://schemas.openxmlformats.org/officeDocument/2006/relationships/hyperlink" Target="https://www.nlm.nih.gov/NIHbmic/domain_specific_repositories.html" TargetMode="External"/><Relationship Id="rId4" Type="http://schemas.openxmlformats.org/officeDocument/2006/relationships/hyperlink" Target="https://dataverse.harvard.edu/"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1E0EA-0425-48CE-A9A0-03D6DF38C867}"/>
              </a:ext>
            </a:extLst>
          </p:cNvPr>
          <p:cNvSpPr>
            <a:spLocks noGrp="1"/>
          </p:cNvSpPr>
          <p:nvPr>
            <p:ph type="ctrTitle"/>
          </p:nvPr>
        </p:nvSpPr>
        <p:spPr/>
        <p:txBody>
          <a:bodyPr/>
          <a:lstStyle/>
          <a:p>
            <a:r>
              <a:rPr lang="en-US" b="1" dirty="0"/>
              <a:t>NIH Data Management and Sharing Policy</a:t>
            </a:r>
          </a:p>
        </p:txBody>
      </p:sp>
      <p:sp>
        <p:nvSpPr>
          <p:cNvPr id="3" name="Subtitle 2">
            <a:extLst>
              <a:ext uri="{FF2B5EF4-FFF2-40B4-BE49-F238E27FC236}">
                <a16:creationId xmlns:a16="http://schemas.microsoft.com/office/drawing/2014/main" id="{9882E408-53C5-4E0A-AACF-3060063AF90E}"/>
              </a:ext>
            </a:extLst>
          </p:cNvPr>
          <p:cNvSpPr>
            <a:spLocks noGrp="1"/>
          </p:cNvSpPr>
          <p:nvPr>
            <p:ph type="subTitle" idx="1"/>
          </p:nvPr>
        </p:nvSpPr>
        <p:spPr>
          <a:xfrm>
            <a:off x="1524000" y="4079875"/>
            <a:ext cx="9144000" cy="1655762"/>
          </a:xfrm>
        </p:spPr>
        <p:txBody>
          <a:bodyPr/>
          <a:lstStyle/>
          <a:p>
            <a:r>
              <a:rPr lang="en-US" dirty="0"/>
              <a:t>DPM Faculty Meeting</a:t>
            </a:r>
          </a:p>
          <a:p>
            <a:r>
              <a:rPr lang="en-US" dirty="0"/>
              <a:t>12/15/2022</a:t>
            </a:r>
          </a:p>
        </p:txBody>
      </p:sp>
    </p:spTree>
    <p:extLst>
      <p:ext uri="{BB962C8B-B14F-4D97-AF65-F5344CB8AC3E}">
        <p14:creationId xmlns:p14="http://schemas.microsoft.com/office/powerpoint/2010/main" val="3615289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9007F-9C9C-4301-A848-3F2DDB424A3F}"/>
              </a:ext>
            </a:extLst>
          </p:cNvPr>
          <p:cNvSpPr>
            <a:spLocks noGrp="1"/>
          </p:cNvSpPr>
          <p:nvPr>
            <p:ph type="title"/>
          </p:nvPr>
        </p:nvSpPr>
        <p:spPr/>
        <p:txBody>
          <a:bodyPr/>
          <a:lstStyle/>
          <a:p>
            <a:r>
              <a:rPr lang="en-US" b="1" dirty="0"/>
              <a:t>Policy Overview</a:t>
            </a:r>
          </a:p>
        </p:txBody>
      </p:sp>
      <p:sp>
        <p:nvSpPr>
          <p:cNvPr id="3" name="Content Placeholder 2">
            <a:extLst>
              <a:ext uri="{FF2B5EF4-FFF2-40B4-BE49-F238E27FC236}">
                <a16:creationId xmlns:a16="http://schemas.microsoft.com/office/drawing/2014/main" id="{65E49DA5-5340-4E3C-8709-C08F4F632B6D}"/>
              </a:ext>
            </a:extLst>
          </p:cNvPr>
          <p:cNvSpPr>
            <a:spLocks noGrp="1"/>
          </p:cNvSpPr>
          <p:nvPr>
            <p:ph idx="1"/>
          </p:nvPr>
        </p:nvSpPr>
        <p:spPr/>
        <p:txBody>
          <a:bodyPr>
            <a:normAutofit/>
          </a:bodyPr>
          <a:lstStyle/>
          <a:p>
            <a:r>
              <a:rPr lang="en-US" dirty="0"/>
              <a:t>Default requirement for a plan with expectation that will share</a:t>
            </a:r>
          </a:p>
          <a:p>
            <a:r>
              <a:rPr lang="en-US" dirty="0"/>
              <a:t>Required DMS plan (2 pages) under “Other Plan” when applying for NIH grants starting Jan 25, 2023; reviewers can comment on the appropriateness of it but not include as part of merit score</a:t>
            </a:r>
          </a:p>
          <a:p>
            <a:r>
              <a:rPr lang="en-US" dirty="0"/>
              <a:t>NIH provides a template that can be used </a:t>
            </a:r>
          </a:p>
          <a:p>
            <a:r>
              <a:rPr lang="en-US" dirty="0"/>
              <a:t>Sharing should occur at time of publication or project completion</a:t>
            </a:r>
          </a:p>
          <a:p>
            <a:r>
              <a:rPr lang="en-US" dirty="0"/>
              <a:t>NIH will monitor compliance through progress reports and could apply penalties if not in compliance</a:t>
            </a:r>
          </a:p>
        </p:txBody>
      </p:sp>
    </p:spTree>
    <p:extLst>
      <p:ext uri="{BB962C8B-B14F-4D97-AF65-F5344CB8AC3E}">
        <p14:creationId xmlns:p14="http://schemas.microsoft.com/office/powerpoint/2010/main" val="26560911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72641-466D-477E-9C0E-F4E283E9F6CE}"/>
              </a:ext>
            </a:extLst>
          </p:cNvPr>
          <p:cNvSpPr>
            <a:spLocks noGrp="1"/>
          </p:cNvSpPr>
          <p:nvPr>
            <p:ph type="title"/>
          </p:nvPr>
        </p:nvSpPr>
        <p:spPr/>
        <p:txBody>
          <a:bodyPr/>
          <a:lstStyle/>
          <a:p>
            <a:r>
              <a:rPr lang="en-US" b="1" dirty="0"/>
              <a:t>Exceptions</a:t>
            </a:r>
          </a:p>
        </p:txBody>
      </p:sp>
      <p:sp>
        <p:nvSpPr>
          <p:cNvPr id="3" name="Content Placeholder 2">
            <a:extLst>
              <a:ext uri="{FF2B5EF4-FFF2-40B4-BE49-F238E27FC236}">
                <a16:creationId xmlns:a16="http://schemas.microsoft.com/office/drawing/2014/main" id="{9B5794F8-BD0B-4DA6-B4B6-D042313E682F}"/>
              </a:ext>
            </a:extLst>
          </p:cNvPr>
          <p:cNvSpPr>
            <a:spLocks noGrp="1"/>
          </p:cNvSpPr>
          <p:nvPr>
            <p:ph idx="1"/>
          </p:nvPr>
        </p:nvSpPr>
        <p:spPr/>
        <p:txBody>
          <a:bodyPr/>
          <a:lstStyle/>
          <a:p>
            <a:r>
              <a:rPr lang="en-US" dirty="0"/>
              <a:t>Informed consent process limits sharing</a:t>
            </a:r>
          </a:p>
          <a:p>
            <a:pPr lvl="1"/>
            <a:r>
              <a:rPr lang="en-US" dirty="0"/>
              <a:t>NIH encourages data sharing to be included in informed consent process</a:t>
            </a:r>
          </a:p>
          <a:p>
            <a:r>
              <a:rPr lang="en-US" dirty="0"/>
              <a:t>Privacy could be compromised, without ability to incorporate adequate protections</a:t>
            </a:r>
          </a:p>
          <a:p>
            <a:pPr lvl="1"/>
            <a:r>
              <a:rPr lang="en-US" dirty="0"/>
              <a:t>Deidentification processes encouraged</a:t>
            </a:r>
          </a:p>
          <a:p>
            <a:pPr lvl="1"/>
            <a:r>
              <a:rPr lang="en-US" dirty="0"/>
              <a:t>Restrictions should travel with the data</a:t>
            </a:r>
          </a:p>
          <a:p>
            <a:pPr lvl="1"/>
            <a:r>
              <a:rPr lang="en-US" dirty="0"/>
              <a:t>Process should be controlled to ensure data sharing can be monitored</a:t>
            </a:r>
          </a:p>
          <a:p>
            <a:r>
              <a:rPr lang="en-US" dirty="0"/>
              <a:t>Law prohibits or other restrictions prevent, such as through DUAs</a:t>
            </a:r>
          </a:p>
          <a:p>
            <a:r>
              <a:rPr lang="en-US" dirty="0"/>
              <a:t>Cannot use data size, lack of a repository, or lack of use as reasons not to share</a:t>
            </a:r>
          </a:p>
        </p:txBody>
      </p:sp>
    </p:spTree>
    <p:extLst>
      <p:ext uri="{BB962C8B-B14F-4D97-AF65-F5344CB8AC3E}">
        <p14:creationId xmlns:p14="http://schemas.microsoft.com/office/powerpoint/2010/main" val="2670149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FCB15-AF08-4B8C-BAF2-D835C3D8B43A}"/>
              </a:ext>
            </a:extLst>
          </p:cNvPr>
          <p:cNvSpPr>
            <a:spLocks noGrp="1"/>
          </p:cNvSpPr>
          <p:nvPr>
            <p:ph type="title"/>
          </p:nvPr>
        </p:nvSpPr>
        <p:spPr/>
        <p:txBody>
          <a:bodyPr/>
          <a:lstStyle/>
          <a:p>
            <a:r>
              <a:rPr lang="en-US" b="1" dirty="0"/>
              <a:t>Best practices for protecting privacy</a:t>
            </a:r>
          </a:p>
        </p:txBody>
      </p:sp>
      <p:sp>
        <p:nvSpPr>
          <p:cNvPr id="3" name="Content Placeholder 2">
            <a:extLst>
              <a:ext uri="{FF2B5EF4-FFF2-40B4-BE49-F238E27FC236}">
                <a16:creationId xmlns:a16="http://schemas.microsoft.com/office/drawing/2014/main" id="{22DE8AF9-34A3-496A-B652-136CA5050724}"/>
              </a:ext>
            </a:extLst>
          </p:cNvPr>
          <p:cNvSpPr>
            <a:spLocks noGrp="1"/>
          </p:cNvSpPr>
          <p:nvPr>
            <p:ph idx="1"/>
          </p:nvPr>
        </p:nvSpPr>
        <p:spPr/>
        <p:txBody>
          <a:bodyPr/>
          <a:lstStyle/>
          <a:p>
            <a:r>
              <a:rPr lang="en-US" dirty="0"/>
              <a:t>Ensure deidentification to extent possible</a:t>
            </a:r>
          </a:p>
          <a:p>
            <a:endParaRPr lang="en-US" dirty="0"/>
          </a:p>
          <a:p>
            <a:r>
              <a:rPr lang="en-US" dirty="0"/>
              <a:t>Use agreements to control data sharing</a:t>
            </a:r>
          </a:p>
          <a:p>
            <a:pPr lvl="1"/>
            <a:r>
              <a:rPr lang="en-US" dirty="0"/>
              <a:t>controlled access (verifying identifies and requiring data use plans/agreements) seems to be the expectation</a:t>
            </a:r>
          </a:p>
          <a:p>
            <a:pPr lvl="1"/>
            <a:r>
              <a:rPr lang="en-US" dirty="0"/>
              <a:t>some allowance for more open data sharing if institution deems low risk and/or consent provided</a:t>
            </a:r>
          </a:p>
          <a:p>
            <a:endParaRPr lang="en-US" dirty="0"/>
          </a:p>
          <a:p>
            <a:r>
              <a:rPr lang="en-US" dirty="0"/>
              <a:t>Communicate limitations and restrictions</a:t>
            </a:r>
          </a:p>
        </p:txBody>
      </p:sp>
    </p:spTree>
    <p:extLst>
      <p:ext uri="{BB962C8B-B14F-4D97-AF65-F5344CB8AC3E}">
        <p14:creationId xmlns:p14="http://schemas.microsoft.com/office/powerpoint/2010/main" val="36806156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E01C2A-9DAB-4AE4-93F8-742DB0314B1A}"/>
              </a:ext>
            </a:extLst>
          </p:cNvPr>
          <p:cNvSpPr>
            <a:spLocks noGrp="1"/>
          </p:cNvSpPr>
          <p:nvPr>
            <p:ph type="title"/>
          </p:nvPr>
        </p:nvSpPr>
        <p:spPr/>
        <p:txBody>
          <a:bodyPr/>
          <a:lstStyle/>
          <a:p>
            <a:r>
              <a:rPr lang="en-US" b="1" dirty="0"/>
              <a:t>Budgeting and repositories</a:t>
            </a:r>
          </a:p>
        </p:txBody>
      </p:sp>
      <p:sp>
        <p:nvSpPr>
          <p:cNvPr id="3" name="Content Placeholder 2">
            <a:extLst>
              <a:ext uri="{FF2B5EF4-FFF2-40B4-BE49-F238E27FC236}">
                <a16:creationId xmlns:a16="http://schemas.microsoft.com/office/drawing/2014/main" id="{0538F2E6-D25C-481C-AC24-E6F4D0C34A0A}"/>
              </a:ext>
            </a:extLst>
          </p:cNvPr>
          <p:cNvSpPr>
            <a:spLocks noGrp="1"/>
          </p:cNvSpPr>
          <p:nvPr>
            <p:ph idx="1"/>
          </p:nvPr>
        </p:nvSpPr>
        <p:spPr/>
        <p:txBody>
          <a:bodyPr>
            <a:normAutofit/>
          </a:bodyPr>
          <a:lstStyle/>
          <a:p>
            <a:r>
              <a:rPr lang="en-US" dirty="0"/>
              <a:t>Can budget to manage and post data (“other direct costs” and justification) but expense must be within grant period and existing caps; data prep and repository costs</a:t>
            </a:r>
          </a:p>
          <a:p>
            <a:r>
              <a:rPr lang="en-US" dirty="0"/>
              <a:t>Preference is to post data on established repositories rather than maintained solely by the investigators</a:t>
            </a:r>
          </a:p>
          <a:p>
            <a:r>
              <a:rPr lang="en-US" dirty="0"/>
              <a:t>NIH identifies some repositories that are maintained by NIH and other orgs; preference for specific ones but generalist available</a:t>
            </a:r>
          </a:p>
          <a:p>
            <a:r>
              <a:rPr lang="en-US" dirty="0"/>
              <a:t>PubMed Central facilitates some smaller datasets, such as 2GB</a:t>
            </a:r>
          </a:p>
        </p:txBody>
      </p:sp>
    </p:spTree>
    <p:extLst>
      <p:ext uri="{BB962C8B-B14F-4D97-AF65-F5344CB8AC3E}">
        <p14:creationId xmlns:p14="http://schemas.microsoft.com/office/powerpoint/2010/main" val="38025793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D9B6F-D3E1-422E-A4A5-08B6A7A9FE91}"/>
              </a:ext>
            </a:extLst>
          </p:cNvPr>
          <p:cNvSpPr>
            <a:spLocks noGrp="1"/>
          </p:cNvSpPr>
          <p:nvPr>
            <p:ph type="title"/>
          </p:nvPr>
        </p:nvSpPr>
        <p:spPr/>
        <p:txBody>
          <a:bodyPr/>
          <a:lstStyle/>
          <a:p>
            <a:r>
              <a:rPr lang="en-US" b="1" dirty="0"/>
              <a:t>Plan Components</a:t>
            </a:r>
          </a:p>
        </p:txBody>
      </p:sp>
      <p:sp>
        <p:nvSpPr>
          <p:cNvPr id="3" name="Content Placeholder 2">
            <a:extLst>
              <a:ext uri="{FF2B5EF4-FFF2-40B4-BE49-F238E27FC236}">
                <a16:creationId xmlns:a16="http://schemas.microsoft.com/office/drawing/2014/main" id="{8F24A190-92FB-42F3-A904-497DDF4DA35C}"/>
              </a:ext>
            </a:extLst>
          </p:cNvPr>
          <p:cNvSpPr>
            <a:spLocks noGrp="1"/>
          </p:cNvSpPr>
          <p:nvPr>
            <p:ph idx="1"/>
          </p:nvPr>
        </p:nvSpPr>
        <p:spPr/>
        <p:txBody>
          <a:bodyPr>
            <a:normAutofit fontScale="92500"/>
          </a:bodyPr>
          <a:lstStyle/>
          <a:p>
            <a:r>
              <a:rPr lang="en-US" b="1" dirty="0"/>
              <a:t>Data type</a:t>
            </a:r>
            <a:r>
              <a:rPr lang="en-US" dirty="0"/>
              <a:t> – metadata describing including protocols and data collection instruments as necessary</a:t>
            </a:r>
          </a:p>
          <a:p>
            <a:r>
              <a:rPr lang="en-US" b="1" dirty="0"/>
              <a:t>Tools, software, and code</a:t>
            </a:r>
            <a:r>
              <a:rPr lang="en-US" dirty="0"/>
              <a:t> – i.e., what is needed to access and use data</a:t>
            </a:r>
          </a:p>
          <a:p>
            <a:r>
              <a:rPr lang="en-US" b="1" dirty="0"/>
              <a:t>Standards</a:t>
            </a:r>
            <a:r>
              <a:rPr lang="en-US" dirty="0"/>
              <a:t> – e.g., data dictionaries, IDs, and specified data standards used</a:t>
            </a:r>
          </a:p>
          <a:p>
            <a:r>
              <a:rPr lang="en-US" b="1" dirty="0"/>
              <a:t>Data preservation, access, and timelines</a:t>
            </a:r>
            <a:r>
              <a:rPr lang="en-US" dirty="0"/>
              <a:t> – repository, when made available and for how long</a:t>
            </a:r>
          </a:p>
          <a:p>
            <a:r>
              <a:rPr lang="en-US" b="1" dirty="0"/>
              <a:t>Access, distribution, or reuse issues</a:t>
            </a:r>
            <a:r>
              <a:rPr lang="en-US" dirty="0"/>
              <a:t> – how use of data is limited or how protections have been implemented</a:t>
            </a:r>
          </a:p>
          <a:p>
            <a:r>
              <a:rPr lang="en-US" b="1" dirty="0"/>
              <a:t>Oversight</a:t>
            </a:r>
            <a:r>
              <a:rPr lang="en-US" dirty="0"/>
              <a:t> – how monitored</a:t>
            </a:r>
          </a:p>
        </p:txBody>
      </p:sp>
    </p:spTree>
    <p:extLst>
      <p:ext uri="{BB962C8B-B14F-4D97-AF65-F5344CB8AC3E}">
        <p14:creationId xmlns:p14="http://schemas.microsoft.com/office/powerpoint/2010/main" val="20344675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3684C0B-715D-40B1-92DE-A5B82888FE1B}"/>
              </a:ext>
            </a:extLst>
          </p:cNvPr>
          <p:cNvPicPr>
            <a:picLocks noChangeAspect="1"/>
          </p:cNvPicPr>
          <p:nvPr/>
        </p:nvPicPr>
        <p:blipFill rotWithShape="1">
          <a:blip r:embed="rId3"/>
          <a:srcRect l="32845" t="15479" r="14741" b="5324"/>
          <a:stretch/>
        </p:blipFill>
        <p:spPr>
          <a:xfrm>
            <a:off x="1894488" y="241736"/>
            <a:ext cx="7543802" cy="6411740"/>
          </a:xfrm>
          <a:prstGeom prst="rect">
            <a:avLst/>
          </a:prstGeom>
        </p:spPr>
      </p:pic>
      <p:sp>
        <p:nvSpPr>
          <p:cNvPr id="6" name="TextBox 5">
            <a:extLst>
              <a:ext uri="{FF2B5EF4-FFF2-40B4-BE49-F238E27FC236}">
                <a16:creationId xmlns:a16="http://schemas.microsoft.com/office/drawing/2014/main" id="{2393FD78-0E33-48D1-9D9C-63BEA3B754F7}"/>
              </a:ext>
            </a:extLst>
          </p:cNvPr>
          <p:cNvSpPr txBox="1"/>
          <p:nvPr/>
        </p:nvSpPr>
        <p:spPr>
          <a:xfrm>
            <a:off x="9438290" y="1825625"/>
            <a:ext cx="2501462" cy="1200329"/>
          </a:xfrm>
          <a:prstGeom prst="rect">
            <a:avLst/>
          </a:prstGeom>
          <a:noFill/>
        </p:spPr>
        <p:txBody>
          <a:bodyPr wrap="square" rtlCol="0">
            <a:spAutoFit/>
          </a:bodyPr>
          <a:lstStyle/>
          <a:p>
            <a:r>
              <a:rPr lang="en-US" b="1" dirty="0"/>
              <a:t>https://grants.nih.gov/sites/default/files/DMS-Plan-blank-format-page.pdf</a:t>
            </a:r>
          </a:p>
        </p:txBody>
      </p:sp>
    </p:spTree>
    <p:extLst>
      <p:ext uri="{BB962C8B-B14F-4D97-AF65-F5344CB8AC3E}">
        <p14:creationId xmlns:p14="http://schemas.microsoft.com/office/powerpoint/2010/main" val="18946207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143ED-C426-485B-9E9A-B9E2377B7955}"/>
              </a:ext>
            </a:extLst>
          </p:cNvPr>
          <p:cNvSpPr>
            <a:spLocks noGrp="1"/>
          </p:cNvSpPr>
          <p:nvPr>
            <p:ph type="title"/>
          </p:nvPr>
        </p:nvSpPr>
        <p:spPr/>
        <p:txBody>
          <a:bodyPr/>
          <a:lstStyle/>
          <a:p>
            <a:r>
              <a:rPr lang="en-US" b="1" dirty="0"/>
              <a:t>Resources</a:t>
            </a:r>
          </a:p>
        </p:txBody>
      </p:sp>
      <p:sp>
        <p:nvSpPr>
          <p:cNvPr id="3" name="Content Placeholder 2">
            <a:extLst>
              <a:ext uri="{FF2B5EF4-FFF2-40B4-BE49-F238E27FC236}">
                <a16:creationId xmlns:a16="http://schemas.microsoft.com/office/drawing/2014/main" id="{B7029837-E11A-4257-B9F7-5E213F46244E}"/>
              </a:ext>
            </a:extLst>
          </p:cNvPr>
          <p:cNvSpPr>
            <a:spLocks noGrp="1"/>
          </p:cNvSpPr>
          <p:nvPr>
            <p:ph idx="1"/>
          </p:nvPr>
        </p:nvSpPr>
        <p:spPr/>
        <p:txBody>
          <a:bodyPr>
            <a:normAutofit fontScale="85000" lnSpcReduction="20000"/>
          </a:bodyPr>
          <a:lstStyle/>
          <a:p>
            <a:r>
              <a:rPr lang="en-US" dirty="0"/>
              <a:t>Final policy notice: </a:t>
            </a:r>
            <a:r>
              <a:rPr lang="en-US" dirty="0">
                <a:hlinkClick r:id="rId2"/>
              </a:rPr>
              <a:t>https://grants.nih.gov/grants/guide/notice-files/NOT-OD-21-013.html</a:t>
            </a:r>
            <a:endParaRPr lang="en-US" dirty="0"/>
          </a:p>
          <a:p>
            <a:r>
              <a:rPr lang="en-US" dirty="0"/>
              <a:t>sharing.nih.gov</a:t>
            </a:r>
          </a:p>
          <a:p>
            <a:endParaRPr lang="en-US" dirty="0"/>
          </a:p>
          <a:p>
            <a:r>
              <a:rPr lang="en-US" dirty="0"/>
              <a:t>Harvard information – </a:t>
            </a:r>
            <a:r>
              <a:rPr lang="en-US" dirty="0">
                <a:hlinkClick r:id="rId3"/>
              </a:rPr>
              <a:t>https://hcsra.sph.harvard.edu/data-management-and-sharing-dms</a:t>
            </a:r>
            <a:r>
              <a:rPr lang="en-US" dirty="0"/>
              <a:t> </a:t>
            </a:r>
          </a:p>
          <a:p>
            <a:endParaRPr lang="en-US" dirty="0"/>
          </a:p>
          <a:p>
            <a:r>
              <a:rPr lang="en-US" dirty="0"/>
              <a:t>Harvard </a:t>
            </a:r>
            <a:r>
              <a:rPr lang="en-US" dirty="0" err="1"/>
              <a:t>Dataverse</a:t>
            </a:r>
            <a:r>
              <a:rPr lang="en-US" dirty="0"/>
              <a:t> – </a:t>
            </a:r>
            <a:r>
              <a:rPr lang="en-US" dirty="0">
                <a:hlinkClick r:id="rId4"/>
              </a:rPr>
              <a:t>https://dataverse.harvard.edu/</a:t>
            </a:r>
            <a:r>
              <a:rPr lang="en-US" dirty="0"/>
              <a:t> </a:t>
            </a:r>
          </a:p>
          <a:p>
            <a:endParaRPr lang="en-US" dirty="0"/>
          </a:p>
          <a:p>
            <a:r>
              <a:rPr lang="en-US" dirty="0"/>
              <a:t>Repository lists</a:t>
            </a:r>
          </a:p>
          <a:p>
            <a:pPr lvl="1"/>
            <a:r>
              <a:rPr lang="en-US" dirty="0"/>
              <a:t>Specific disease/data type – </a:t>
            </a:r>
            <a:r>
              <a:rPr lang="en-US" dirty="0">
                <a:hlinkClick r:id="rId5"/>
              </a:rPr>
              <a:t>https://www.nlm.nih.gov/NIHbmic/domain_specific_repositories.html</a:t>
            </a:r>
            <a:endParaRPr lang="en-US" dirty="0"/>
          </a:p>
          <a:p>
            <a:pPr lvl="1"/>
            <a:r>
              <a:rPr lang="en-US" dirty="0"/>
              <a:t>Generalist – </a:t>
            </a:r>
            <a:r>
              <a:rPr lang="en-US" dirty="0">
                <a:hlinkClick r:id="rId6"/>
              </a:rPr>
              <a:t>https://www.nlm.nih.gov/NIHbmic/generalist_repositories.html</a:t>
            </a:r>
            <a:endParaRPr lang="en-US" dirty="0"/>
          </a:p>
        </p:txBody>
      </p:sp>
    </p:spTree>
    <p:extLst>
      <p:ext uri="{BB962C8B-B14F-4D97-AF65-F5344CB8AC3E}">
        <p14:creationId xmlns:p14="http://schemas.microsoft.com/office/powerpoint/2010/main" val="8799411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134FA3-0D8E-4446-8187-FFEDCC4ECC93}"/>
              </a:ext>
            </a:extLst>
          </p:cNvPr>
          <p:cNvSpPr>
            <a:spLocks noGrp="1"/>
          </p:cNvSpPr>
          <p:nvPr>
            <p:ph type="title"/>
          </p:nvPr>
        </p:nvSpPr>
        <p:spPr/>
        <p:txBody>
          <a:bodyPr/>
          <a:lstStyle/>
          <a:p>
            <a:r>
              <a:rPr lang="en-US" b="1" dirty="0"/>
              <a:t>Definition of scientific data</a:t>
            </a:r>
          </a:p>
        </p:txBody>
      </p:sp>
      <p:sp>
        <p:nvSpPr>
          <p:cNvPr id="3" name="Content Placeholder 2">
            <a:extLst>
              <a:ext uri="{FF2B5EF4-FFF2-40B4-BE49-F238E27FC236}">
                <a16:creationId xmlns:a16="http://schemas.microsoft.com/office/drawing/2014/main" id="{B7682368-7EBB-4CBD-81CA-6B35C57F73CB}"/>
              </a:ext>
            </a:extLst>
          </p:cNvPr>
          <p:cNvSpPr>
            <a:spLocks noGrp="1"/>
          </p:cNvSpPr>
          <p:nvPr>
            <p:ph idx="1"/>
          </p:nvPr>
        </p:nvSpPr>
        <p:spPr/>
        <p:txBody>
          <a:bodyPr/>
          <a:lstStyle/>
          <a:p>
            <a:pPr marL="0" indent="0">
              <a:buNone/>
            </a:pPr>
            <a:r>
              <a:rPr lang="en-US" b="0" i="1" dirty="0">
                <a:solidFill>
                  <a:srgbClr val="333333"/>
                </a:solidFill>
                <a:effectLst/>
                <a:latin typeface="Helvetica" panose="020B0604020202020204" pitchFamily="34" charset="0"/>
              </a:rPr>
              <a:t>“The recorded factual material commonly accepted in the scientific community as of sufficient quality to validate and replicate research findings, regardless of whether the data are used to support scholarly publications. Scientific data do not include laboratory notebooks, preliminary analyses, completed case report forms, drafts of scientific papers, plans for future research, peer reviews, communications with colleagues, or physical objects, such as laboratory specimens.”</a:t>
            </a:r>
            <a:endParaRPr lang="en-US" i="1" dirty="0"/>
          </a:p>
        </p:txBody>
      </p:sp>
    </p:spTree>
    <p:extLst>
      <p:ext uri="{BB962C8B-B14F-4D97-AF65-F5344CB8AC3E}">
        <p14:creationId xmlns:p14="http://schemas.microsoft.com/office/powerpoint/2010/main" val="31522596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5595</TotalTime>
  <Words>606</Words>
  <Application>Microsoft Office PowerPoint</Application>
  <PresentationFormat>Widescreen</PresentationFormat>
  <Paragraphs>55</Paragraphs>
  <Slides>9</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Helvetica</vt:lpstr>
      <vt:lpstr>Office Theme</vt:lpstr>
      <vt:lpstr>NIH Data Management and Sharing Policy</vt:lpstr>
      <vt:lpstr>Policy Overview</vt:lpstr>
      <vt:lpstr>Exceptions</vt:lpstr>
      <vt:lpstr>Best practices for protecting privacy</vt:lpstr>
      <vt:lpstr>Budgeting and repositories</vt:lpstr>
      <vt:lpstr>Plan Components</vt:lpstr>
      <vt:lpstr>PowerPoint Presentation</vt:lpstr>
      <vt:lpstr>Resources</vt:lpstr>
      <vt:lpstr>Definition of scientific data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NIH Data Management and Sharing Policy</dc:title>
  <dc:creator>Block, Jason</dc:creator>
  <cp:lastModifiedBy>Block, Jason</cp:lastModifiedBy>
  <cp:revision>12</cp:revision>
  <dcterms:created xsi:type="dcterms:W3CDTF">2022-12-10T21:19:28Z</dcterms:created>
  <dcterms:modified xsi:type="dcterms:W3CDTF">2022-12-15T20:12:23Z</dcterms:modified>
</cp:coreProperties>
</file>